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76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E329F3-DD8A-4B7B-B932-D5F65C51F9D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ABA60F5-6566-45AF-94A6-B9278F4C63E2}">
      <dgm:prSet/>
      <dgm:spPr/>
      <dgm:t>
        <a:bodyPr/>
        <a:lstStyle/>
        <a:p>
          <a:pPr rtl="0"/>
          <a:r>
            <a:rPr lang="ru-RU" dirty="0" err="1" smtClean="0"/>
            <a:t>Кинезиология</a:t>
          </a:r>
          <a:r>
            <a:rPr lang="ru-RU" dirty="0" smtClean="0"/>
            <a:t> – это наука о развитии головного мозга через движение.</a:t>
          </a:r>
          <a:endParaRPr lang="ru-RU" dirty="0"/>
        </a:p>
      </dgm:t>
    </dgm:pt>
    <dgm:pt modelId="{21080030-6BDF-40A2-9947-90B80791EE33}" type="parTrans" cxnId="{0AAF60EA-62BE-4D89-8FFB-C177C281D3B0}">
      <dgm:prSet/>
      <dgm:spPr/>
      <dgm:t>
        <a:bodyPr/>
        <a:lstStyle/>
        <a:p>
          <a:endParaRPr lang="ru-RU"/>
        </a:p>
      </dgm:t>
    </dgm:pt>
    <dgm:pt modelId="{F521A61A-1D9D-489F-BA20-8DCCFAC22562}" type="sibTrans" cxnId="{0AAF60EA-62BE-4D89-8FFB-C177C281D3B0}">
      <dgm:prSet/>
      <dgm:spPr/>
      <dgm:t>
        <a:bodyPr/>
        <a:lstStyle/>
        <a:p>
          <a:endParaRPr lang="ru-RU"/>
        </a:p>
      </dgm:t>
    </dgm:pt>
    <dgm:pt modelId="{2949E5EC-814B-4B9B-88F2-7DB2F768B210}">
      <dgm:prSet/>
      <dgm:spPr/>
      <dgm:t>
        <a:bodyPr/>
        <a:lstStyle/>
        <a:p>
          <a:pPr rtl="0"/>
          <a:r>
            <a:rPr lang="ru-RU" dirty="0" smtClean="0"/>
            <a:t>Развитие межполушарного взаимодействия является основой развития интеллекта</a:t>
          </a:r>
          <a:endParaRPr lang="ru-RU" dirty="0"/>
        </a:p>
      </dgm:t>
    </dgm:pt>
    <dgm:pt modelId="{21A3A964-A499-4A6C-9579-6840E9A8C778}" type="parTrans" cxnId="{5D1EF657-1E0A-4639-B449-BCF1B7015E13}">
      <dgm:prSet/>
      <dgm:spPr/>
      <dgm:t>
        <a:bodyPr/>
        <a:lstStyle/>
        <a:p>
          <a:endParaRPr lang="ru-RU"/>
        </a:p>
      </dgm:t>
    </dgm:pt>
    <dgm:pt modelId="{9756E104-85D2-45DE-8EA0-0AA09F02939A}" type="sibTrans" cxnId="{5D1EF657-1E0A-4639-B449-BCF1B7015E13}">
      <dgm:prSet/>
      <dgm:spPr/>
      <dgm:t>
        <a:bodyPr/>
        <a:lstStyle/>
        <a:p>
          <a:endParaRPr lang="ru-RU"/>
        </a:p>
      </dgm:t>
    </dgm:pt>
    <dgm:pt modelId="{8B8AE6C6-1BFE-4800-BC80-C091DF603BD8}" type="pres">
      <dgm:prSet presAssocID="{7AE329F3-DD8A-4B7B-B932-D5F65C51F9D2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DD5351-BD48-4D1C-8A84-BC0A6C998F3D}" type="pres">
      <dgm:prSet presAssocID="{7AE329F3-DD8A-4B7B-B932-D5F65C51F9D2}" presName="arrow" presStyleLbl="bgShp" presStyleIdx="0" presStyleCnt="1"/>
      <dgm:spPr/>
    </dgm:pt>
    <dgm:pt modelId="{9C0AB4FC-ED4B-4F9A-859D-1113B79566A6}" type="pres">
      <dgm:prSet presAssocID="{7AE329F3-DD8A-4B7B-B932-D5F65C51F9D2}" presName="linearProcess" presStyleCnt="0"/>
      <dgm:spPr/>
    </dgm:pt>
    <dgm:pt modelId="{CFB40918-7A12-4DF9-A5DD-F564009B7FC1}" type="pres">
      <dgm:prSet presAssocID="{4ABA60F5-6566-45AF-94A6-B9278F4C63E2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5B58A3-E7BB-4DF1-AEDE-67451413B083}" type="pres">
      <dgm:prSet presAssocID="{F521A61A-1D9D-489F-BA20-8DCCFAC22562}" presName="sibTrans" presStyleCnt="0"/>
      <dgm:spPr/>
    </dgm:pt>
    <dgm:pt modelId="{9485CD57-331A-46BB-AFFA-1C81016DC320}" type="pres">
      <dgm:prSet presAssocID="{2949E5EC-814B-4B9B-88F2-7DB2F768B210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6B08B6-1D9A-47C7-9804-B7166BFF90E1}" type="presOf" srcId="{2949E5EC-814B-4B9B-88F2-7DB2F768B210}" destId="{9485CD57-331A-46BB-AFFA-1C81016DC320}" srcOrd="0" destOrd="0" presId="urn:microsoft.com/office/officeart/2005/8/layout/hProcess9"/>
    <dgm:cxn modelId="{6993491C-E768-4EF7-9B11-34311E96A7F2}" type="presOf" srcId="{7AE329F3-DD8A-4B7B-B932-D5F65C51F9D2}" destId="{8B8AE6C6-1BFE-4800-BC80-C091DF603BD8}" srcOrd="0" destOrd="0" presId="urn:microsoft.com/office/officeart/2005/8/layout/hProcess9"/>
    <dgm:cxn modelId="{C68361D4-F141-4B12-897C-45F8C38ECFD4}" type="presOf" srcId="{4ABA60F5-6566-45AF-94A6-B9278F4C63E2}" destId="{CFB40918-7A12-4DF9-A5DD-F564009B7FC1}" srcOrd="0" destOrd="0" presId="urn:microsoft.com/office/officeart/2005/8/layout/hProcess9"/>
    <dgm:cxn modelId="{5D1EF657-1E0A-4639-B449-BCF1B7015E13}" srcId="{7AE329F3-DD8A-4B7B-B932-D5F65C51F9D2}" destId="{2949E5EC-814B-4B9B-88F2-7DB2F768B210}" srcOrd="1" destOrd="0" parTransId="{21A3A964-A499-4A6C-9579-6840E9A8C778}" sibTransId="{9756E104-85D2-45DE-8EA0-0AA09F02939A}"/>
    <dgm:cxn modelId="{0AAF60EA-62BE-4D89-8FFB-C177C281D3B0}" srcId="{7AE329F3-DD8A-4B7B-B932-D5F65C51F9D2}" destId="{4ABA60F5-6566-45AF-94A6-B9278F4C63E2}" srcOrd="0" destOrd="0" parTransId="{21080030-6BDF-40A2-9947-90B80791EE33}" sibTransId="{F521A61A-1D9D-489F-BA20-8DCCFAC22562}"/>
    <dgm:cxn modelId="{7BDA5A6D-46CB-4BB6-A988-0413812CF63F}" type="presParOf" srcId="{8B8AE6C6-1BFE-4800-BC80-C091DF603BD8}" destId="{ADDD5351-BD48-4D1C-8A84-BC0A6C998F3D}" srcOrd="0" destOrd="0" presId="urn:microsoft.com/office/officeart/2005/8/layout/hProcess9"/>
    <dgm:cxn modelId="{44B5EABA-7886-4442-96D6-965A2D328481}" type="presParOf" srcId="{8B8AE6C6-1BFE-4800-BC80-C091DF603BD8}" destId="{9C0AB4FC-ED4B-4F9A-859D-1113B79566A6}" srcOrd="1" destOrd="0" presId="urn:microsoft.com/office/officeart/2005/8/layout/hProcess9"/>
    <dgm:cxn modelId="{6710D2A5-0F8D-4CB5-9A8B-8D2B7C41E6B0}" type="presParOf" srcId="{9C0AB4FC-ED4B-4F9A-859D-1113B79566A6}" destId="{CFB40918-7A12-4DF9-A5DD-F564009B7FC1}" srcOrd="0" destOrd="0" presId="urn:microsoft.com/office/officeart/2005/8/layout/hProcess9"/>
    <dgm:cxn modelId="{8F615593-C17A-4632-9AC3-F668578589F3}" type="presParOf" srcId="{9C0AB4FC-ED4B-4F9A-859D-1113B79566A6}" destId="{3E5B58A3-E7BB-4DF1-AEDE-67451413B083}" srcOrd="1" destOrd="0" presId="urn:microsoft.com/office/officeart/2005/8/layout/hProcess9"/>
    <dgm:cxn modelId="{02C1896F-842B-4625-8619-0D52E339E594}" type="presParOf" srcId="{9C0AB4FC-ED4B-4F9A-859D-1113B79566A6}" destId="{9485CD57-331A-46BB-AFFA-1C81016DC320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DD5351-BD48-4D1C-8A84-BC0A6C998F3D}">
      <dsp:nvSpPr>
        <dsp:cNvPr id="0" name=""/>
        <dsp:cNvSpPr/>
      </dsp:nvSpPr>
      <dsp:spPr>
        <a:xfrm>
          <a:off x="617219" y="0"/>
          <a:ext cx="6995160" cy="376873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B40918-7A12-4DF9-A5DD-F564009B7FC1}">
      <dsp:nvSpPr>
        <dsp:cNvPr id="0" name=""/>
        <dsp:cNvSpPr/>
      </dsp:nvSpPr>
      <dsp:spPr>
        <a:xfrm>
          <a:off x="172889" y="1130619"/>
          <a:ext cx="3841551" cy="15074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err="1" smtClean="0"/>
            <a:t>Кинезиология</a:t>
          </a:r>
          <a:r>
            <a:rPr lang="ru-RU" sz="2200" kern="1200" dirty="0" smtClean="0"/>
            <a:t> – это наука о развитии головного мозга через движение.</a:t>
          </a:r>
          <a:endParaRPr lang="ru-RU" sz="2200" kern="1200" dirty="0"/>
        </a:p>
      </dsp:txBody>
      <dsp:txXfrm>
        <a:off x="172889" y="1130619"/>
        <a:ext cx="3841551" cy="1507493"/>
      </dsp:txXfrm>
    </dsp:sp>
    <dsp:sp modelId="{9485CD57-331A-46BB-AFFA-1C81016DC320}">
      <dsp:nvSpPr>
        <dsp:cNvPr id="0" name=""/>
        <dsp:cNvSpPr/>
      </dsp:nvSpPr>
      <dsp:spPr>
        <a:xfrm>
          <a:off x="4215158" y="1130619"/>
          <a:ext cx="3841551" cy="15074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Развитие межполушарного взаимодействия является основой развития интеллекта</a:t>
          </a:r>
          <a:endParaRPr lang="ru-RU" sz="2200" kern="1200" dirty="0"/>
        </a:p>
      </dsp:txBody>
      <dsp:txXfrm>
        <a:off x="4215158" y="1130619"/>
        <a:ext cx="3841551" cy="15074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321C0-6218-49D0-9C47-86C0813CD8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C67F8-71CE-46FD-8FCD-9E11CD6FA30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4C8C8C8-17B2-4D68-A74F-07528EBD24F2}" type="datetime1">
              <a:rPr lang="ru-RU" smtClean="0"/>
              <a:t>23.03.2012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07C95E-AFDF-46AB-B5D6-39E652CB2789}" type="datetime1">
              <a:rPr lang="ru-RU" smtClean="0"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D83CD97-E233-4DB8-8F08-14E0B3DDBA3C}" type="datetime1">
              <a:rPr lang="ru-RU" smtClean="0"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02C3B4-E0FF-4738-BDF4-0490BFF71C80}" type="datetime1">
              <a:rPr lang="ru-RU" smtClean="0"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395CB3-D06F-4EDF-AC35-24E4CE174719}" type="datetime1">
              <a:rPr lang="ru-RU" smtClean="0"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736A8-3E56-4B57-9D23-3EC8AD6A0646}" type="datetime1">
              <a:rPr lang="ru-RU" smtClean="0"/>
              <a:t>23.03.2012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9422BC-9B3F-44C5-B748-3B7C2CBA48A9}" type="datetime1">
              <a:rPr lang="ru-RU" smtClean="0"/>
              <a:t>23.03.2012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8C29E-5A7B-4FE2-AF1E-BB1C59783B39}" type="datetime1">
              <a:rPr lang="ru-RU" smtClean="0"/>
              <a:t>23.03.2012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878FD48-4D4E-4713-8126-07577028061D}" type="datetime1">
              <a:rPr lang="ru-RU" smtClean="0"/>
              <a:t>23.03.2012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5DF86D-A0C1-4073-9523-A61BB85B94FA}" type="datetime1">
              <a:rPr lang="ru-RU" smtClean="0"/>
              <a:t>23.03.2012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B914D7-D9F3-4FCC-893A-E89042F94F1E}" type="datetime1">
              <a:rPr lang="ru-RU" smtClean="0"/>
              <a:t>23.03.2012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573F502-CA37-4EE3-8224-D8AD75008B13}" type="datetime1">
              <a:rPr lang="ru-RU" smtClean="0"/>
              <a:t>23.03.2012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www.logoped.ru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A90861C-0DD0-4193-830E-B758B6332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&#1084;&#1086;&#1077;%20&#1056;&#1052;&#1054;%2024%20&#1085;&#1086;&#1103;&#1073;&#1088;&#1103;\&#1076;&#1077;&#1090;%20&#1089;&#1072;&#1076;%20003.avi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07288" cy="23042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900" dirty="0" smtClean="0"/>
              <a:t>Формирование</a:t>
            </a:r>
            <a:r>
              <a:rPr lang="ru-RU" dirty="0" smtClean="0"/>
              <a:t> кинестетических ощущений и тонкой моторики рук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357430"/>
          <a:ext cx="8229600" cy="3768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5438"/>
            <a:ext cx="2962275" cy="927100"/>
          </a:xfrm>
        </p:spPr>
        <p:txBody>
          <a:bodyPr/>
          <a:lstStyle/>
          <a:p>
            <a:pPr>
              <a:defRPr/>
            </a:pPr>
            <a:r>
              <a:rPr lang="ru-RU" sz="3600" smtClean="0">
                <a:latin typeface="Comic Sans MS" pitchFamily="66" charset="0"/>
              </a:rPr>
              <a:t>«Пальма»</a:t>
            </a:r>
          </a:p>
        </p:txBody>
      </p:sp>
      <p:pic>
        <p:nvPicPr>
          <p:cNvPr id="11267" name="Содержимое 3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63" y="1143000"/>
            <a:ext cx="4429125" cy="4983163"/>
          </a:xfr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5438"/>
            <a:ext cx="3251200" cy="9271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smtClean="0">
                <a:latin typeface="Comic Sans MS" pitchFamily="66" charset="0"/>
              </a:rPr>
              <a:t>«Крокодил»</a:t>
            </a:r>
          </a:p>
        </p:txBody>
      </p:sp>
      <p:pic>
        <p:nvPicPr>
          <p:cNvPr id="12291" name="Содержимое 3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357438"/>
            <a:ext cx="6643688" cy="3357562"/>
          </a:xfr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1268413"/>
            <a:ext cx="7978775" cy="792162"/>
          </a:xfrm>
        </p:spPr>
        <p:txBody>
          <a:bodyPr/>
          <a:lstStyle/>
          <a:p>
            <a:pPr algn="ctr"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</a:rPr>
              <a:t>Ребенку надо передвигать бусины деля слова на слоги, один слог, одна бусина.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899592" y="260648"/>
            <a:ext cx="7272337" cy="911225"/>
            <a:chOff x="555" y="1126"/>
            <a:chExt cx="1502" cy="339"/>
          </a:xfrm>
        </p:grpSpPr>
        <p:sp>
          <p:nvSpPr>
            <p:cNvPr id="756" name="AutoShape 24"/>
            <p:cNvSpPr>
              <a:spLocks noChangeArrowheads="1"/>
            </p:cNvSpPr>
            <p:nvPr/>
          </p:nvSpPr>
          <p:spPr bwMode="gray">
            <a:xfrm>
              <a:off x="555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7" name="AutoShape 25"/>
            <p:cNvSpPr>
              <a:spLocks noChangeArrowheads="1"/>
            </p:cNvSpPr>
            <p:nvPr/>
          </p:nvSpPr>
          <p:spPr bwMode="gray">
            <a:xfrm>
              <a:off x="574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ru-RU" sz="3200" b="1" dirty="0">
                  <a:latin typeface="Comic Sans MS" pitchFamily="66" charset="0"/>
                </a:rPr>
                <a:t>Игры с бусинами</a:t>
              </a:r>
            </a:p>
          </p:txBody>
        </p:sp>
      </p:grpSp>
      <p:pic>
        <p:nvPicPr>
          <p:cNvPr id="2050" name="Picture 2" descr="C:\Documents and Settings\Admin\Рабочий стол\дет сад 002.0-00-26.85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76872"/>
            <a:ext cx="7224464" cy="4320480"/>
          </a:xfrm>
          <a:prstGeom prst="rect">
            <a:avLst/>
          </a:prstGeom>
          <a:noFill/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625" y="1285875"/>
            <a:ext cx="8229600" cy="9271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</a:rPr>
              <a:t>Ребенок должен намотать веревочку на карандаш при этом карандаш не крутится, а веревочка наматывается</a:t>
            </a: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357188" y="285750"/>
            <a:ext cx="7275512" cy="863600"/>
            <a:chOff x="3969" y="1126"/>
            <a:chExt cx="1502" cy="339"/>
          </a:xfrm>
        </p:grpSpPr>
        <p:sp>
          <p:nvSpPr>
            <p:cNvPr id="770" name="AutoShape 20"/>
            <p:cNvSpPr>
              <a:spLocks noChangeArrowheads="1"/>
            </p:cNvSpPr>
            <p:nvPr/>
          </p:nvSpPr>
          <p:spPr bwMode="gray">
            <a:xfrm>
              <a:off x="3969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1" name="AutoShape 21"/>
            <p:cNvSpPr>
              <a:spLocks noChangeArrowheads="1"/>
            </p:cNvSpPr>
            <p:nvPr/>
          </p:nvSpPr>
          <p:spPr bwMode="gray">
            <a:xfrm>
              <a:off x="3988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ru-RU" sz="3200">
                  <a:latin typeface="Comic Sans MS" pitchFamily="66" charset="0"/>
                </a:rPr>
                <a:t>Игры с верёвочкой</a:t>
              </a:r>
            </a:p>
          </p:txBody>
        </p:sp>
      </p:grpSp>
      <p:pic>
        <p:nvPicPr>
          <p:cNvPr id="1026" name="Picture 2" descr="C:\Documents and Settings\Admin\Рабочий стол\дет сад 001.0-00-11.80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48880"/>
            <a:ext cx="7080448" cy="4248472"/>
          </a:xfrm>
          <a:prstGeom prst="rect">
            <a:avLst/>
          </a:prstGeom>
          <a:noFill/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1125538"/>
            <a:ext cx="8642350" cy="8509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</a:rPr>
              <a:t>Самомассаж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с речевым сопровождением.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755576" y="188640"/>
            <a:ext cx="7273925" cy="936104"/>
            <a:chOff x="555" y="1126"/>
            <a:chExt cx="1502" cy="339"/>
          </a:xfrm>
        </p:grpSpPr>
        <p:sp>
          <p:nvSpPr>
            <p:cNvPr id="756" name="AutoShape 24"/>
            <p:cNvSpPr>
              <a:spLocks noChangeArrowheads="1"/>
            </p:cNvSpPr>
            <p:nvPr/>
          </p:nvSpPr>
          <p:spPr bwMode="gray">
            <a:xfrm>
              <a:off x="555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7" name="AutoShape 25"/>
            <p:cNvSpPr>
              <a:spLocks noChangeArrowheads="1"/>
            </p:cNvSpPr>
            <p:nvPr/>
          </p:nvSpPr>
          <p:spPr bwMode="gray">
            <a:xfrm>
              <a:off x="574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ru-RU" sz="3200" dirty="0">
                  <a:latin typeface="Comic Sans MS" pitchFamily="66" charset="0"/>
                </a:rPr>
                <a:t>Колючий </a:t>
              </a:r>
              <a:r>
                <a:rPr lang="ru-RU" sz="3200" dirty="0" smtClean="0">
                  <a:latin typeface="Comic Sans MS" pitchFamily="66" charset="0"/>
                </a:rPr>
                <a:t>коврик</a:t>
              </a:r>
              <a:endParaRPr lang="ru-RU" sz="3200" dirty="0">
                <a:latin typeface="Comic Sans MS" pitchFamily="66" charset="0"/>
              </a:endParaRPr>
            </a:p>
          </p:txBody>
        </p:sp>
      </p:grpSp>
      <p:pic>
        <p:nvPicPr>
          <p:cNvPr id="5122" name="Picture 2" descr="C:\Documents and Settings\Admin\Мои документы\дет сад 004.0-00-11.61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7368480" cy="4536504"/>
          </a:xfrm>
          <a:prstGeom prst="rect">
            <a:avLst/>
          </a:prstGeom>
          <a:noFill/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508625" y="2565400"/>
            <a:ext cx="3405188" cy="39401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Раз, два, три, четыре, пять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пальчики хотят играть.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Мы колечко взяли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и на пальчик одеваем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раз-пальчик большой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он красивый такой.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Два - пальчик указательный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очень обаятельный.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Три - пальчик средний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он совсем не вредный.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Четыре - безымянный пальчик очень славный.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Пять - мизинчик маленький счастливчик.</a:t>
            </a: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0" y="188913"/>
            <a:ext cx="6300788" cy="1079500"/>
            <a:chOff x="2251" y="1126"/>
            <a:chExt cx="1501" cy="339"/>
          </a:xfrm>
        </p:grpSpPr>
        <p:sp>
          <p:nvSpPr>
            <p:cNvPr id="759" name="AutoShape 16"/>
            <p:cNvSpPr>
              <a:spLocks noChangeArrowheads="1"/>
            </p:cNvSpPr>
            <p:nvPr/>
          </p:nvSpPr>
          <p:spPr bwMode="gray">
            <a:xfrm>
              <a:off x="2251" y="1126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0" name="AutoShape 17"/>
            <p:cNvSpPr>
              <a:spLocks noChangeArrowheads="1"/>
            </p:cNvSpPr>
            <p:nvPr/>
          </p:nvSpPr>
          <p:spPr bwMode="gray">
            <a:xfrm>
              <a:off x="2269" y="1145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ru-RU" sz="3200" b="1" dirty="0">
                  <a:latin typeface="Comic Sans MS" pitchFamily="66" charset="0"/>
                </a:rPr>
                <a:t>Массажное колечко</a:t>
              </a:r>
              <a:endParaRPr lang="ru-RU" sz="3200" b="1" i="1" dirty="0">
                <a:latin typeface="Comic Sans MS" pitchFamily="66" charset="0"/>
              </a:endParaRPr>
            </a:p>
          </p:txBody>
        </p:sp>
      </p:grpSp>
      <p:sp>
        <p:nvSpPr>
          <p:cNvPr id="15365" name="Rectangle 7"/>
          <p:cNvSpPr>
            <a:spLocks noChangeArrowheads="1"/>
          </p:cNvSpPr>
          <p:nvPr/>
        </p:nvSpPr>
        <p:spPr bwMode="invGray">
          <a:xfrm>
            <a:off x="0" y="1268413"/>
            <a:ext cx="8748713" cy="915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При работе с массажным кольцом ребенок накатывает его на пальцы рук, прокатывает колечко по пальцу, проговаривая стих. Подбираем массажное колечко нужно по обхвату пальца ребенка.</a:t>
            </a:r>
            <a:endParaRPr lang="ru-RU" b="1">
              <a:latin typeface="Times New Roman" pitchFamily="18" charset="0"/>
            </a:endParaRPr>
          </a:p>
        </p:txBody>
      </p:sp>
      <p:pic>
        <p:nvPicPr>
          <p:cNvPr id="6146" name="Picture 2" descr="C:\Documents and Settings\Admin\Мои документы\дет сад 008.0-01-25.11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5436096" cy="4464496"/>
          </a:xfrm>
          <a:prstGeom prst="rect">
            <a:avLst/>
          </a:prstGeom>
          <a:noFill/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4" descr="G:\Коллекция картинок (Microsoft)\j04380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07427">
            <a:off x="155575" y="3941763"/>
            <a:ext cx="1809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928670"/>
            <a:ext cx="6429420" cy="3071834"/>
          </a:xfrm>
          <a:prstGeom prst="rect">
            <a:avLst/>
          </a:prstGeom>
          <a:noFill/>
          <a:ln>
            <a:noFill/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80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Спасибо за внимание!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80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uhaus 93" pitchFamily="82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80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uhaus 93" pitchFamily="82" charset="0"/>
            </a:endParaRPr>
          </a:p>
          <a:p>
            <a:pPr marL="2057400" lvl="4" indent="-228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»"/>
              <a:defRPr/>
            </a:pPr>
            <a:endParaRPr lang="ru-RU" sz="80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uhaus 93" pitchFamily="82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80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6" descr="G:\Коллекция картинок (Microsoft)\j04380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07427">
            <a:off x="57150" y="3251200"/>
            <a:ext cx="2427288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285720" y="285728"/>
            <a:ext cx="6429420" cy="2928958"/>
          </a:xfrm>
          <a:prstGeom prst="rect">
            <a:avLst/>
          </a:prstGeom>
          <a:noFill/>
          <a:ln>
            <a:noFill/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Пальчиковая</a:t>
            </a: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гимнастика</a:t>
            </a: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 предметами для</a:t>
            </a: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старших дошкольников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80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uhaus 93" pitchFamily="82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80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uhaus 93" pitchFamily="82" charset="0"/>
            </a:endParaRPr>
          </a:p>
          <a:p>
            <a:pPr marL="2057400" lvl="4" indent="-228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»"/>
              <a:defRPr/>
            </a:pPr>
            <a:endParaRPr lang="ru-RU" sz="80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uhaus 93" pitchFamily="82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80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16"/>
          <p:cNvSpPr>
            <a:spLocks noChangeArrowheads="1"/>
          </p:cNvSpPr>
          <p:nvPr/>
        </p:nvSpPr>
        <p:spPr bwMode="gray">
          <a:xfrm>
            <a:off x="1692275" y="3213100"/>
            <a:ext cx="7056438" cy="108108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Развитие речи, внимания, 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памяти дошкольников.</a:t>
            </a:r>
          </a:p>
          <a:p>
            <a:pPr>
              <a:defRPr/>
            </a:pPr>
            <a:endParaRPr lang="ru-RU" sz="2800" dirty="0">
              <a:latin typeface="Comic Sans MS" pitchFamily="66" charset="0"/>
            </a:endParaRPr>
          </a:p>
        </p:txBody>
      </p:sp>
      <p:sp>
        <p:nvSpPr>
          <p:cNvPr id="28" name="AutoShape 29"/>
          <p:cNvSpPr>
            <a:spLocks noChangeArrowheads="1"/>
          </p:cNvSpPr>
          <p:nvPr/>
        </p:nvSpPr>
        <p:spPr bwMode="ltGray">
          <a:xfrm>
            <a:off x="1835150" y="5013325"/>
            <a:ext cx="6769100" cy="1082675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Овладение навыками </a:t>
            </a:r>
            <a:endParaRPr lang="en-US" sz="2800" b="1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рисования</a:t>
            </a:r>
            <a:r>
              <a:rPr 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и письма.</a:t>
            </a:r>
          </a:p>
        </p:txBody>
      </p:sp>
      <p:sp>
        <p:nvSpPr>
          <p:cNvPr id="37" name="AutoShape 3"/>
          <p:cNvSpPr>
            <a:spLocks noChangeArrowheads="1"/>
          </p:cNvSpPr>
          <p:nvPr/>
        </p:nvSpPr>
        <p:spPr bwMode="ltGray">
          <a:xfrm>
            <a:off x="1692275" y="1484313"/>
            <a:ext cx="7056438" cy="1081087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spcBef>
                <a:spcPct val="20000"/>
              </a:spcBef>
              <a:defRPr/>
            </a:pPr>
            <a:endParaRPr lang="en-US" sz="27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ru-RU" sz="27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Развитие тактильной </a:t>
            </a:r>
            <a:endParaRPr lang="en-US" sz="27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ru-RU" sz="27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чувствительности.</a:t>
            </a:r>
          </a:p>
          <a:p>
            <a:pPr>
              <a:defRPr/>
            </a:pPr>
            <a:endParaRPr lang="ru-RU" sz="2700" dirty="0">
              <a:latin typeface="Comic Sans MS" pitchFamily="66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1196752"/>
            <a:ext cx="1500188" cy="1500187"/>
            <a:chOff x="2161" y="696"/>
            <a:chExt cx="1360" cy="1356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5147" name="Oval 6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8" name="Oval 7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434343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9" name="Oval 8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50" name="Oval 9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51" name="Oval 10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1" name="Oval 11"/>
            <p:cNvSpPr>
              <a:spLocks noChangeArrowheads="1"/>
            </p:cNvSpPr>
            <p:nvPr/>
          </p:nvSpPr>
          <p:spPr bwMode="gray">
            <a:xfrm>
              <a:off x="2324" y="826"/>
              <a:ext cx="1053" cy="105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571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3200" b="1" dirty="0">
                  <a:latin typeface="Comic Sans MS" pitchFamily="66" charset="0"/>
                </a:rPr>
                <a:t>1</a:t>
              </a:r>
              <a:endParaRPr lang="ru-RU" sz="3200" b="1" dirty="0">
                <a:latin typeface="Comic Sans MS" pitchFamily="66" charset="0"/>
              </a:endParaRP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3068960"/>
            <a:ext cx="1511300" cy="1439862"/>
            <a:chOff x="2161" y="696"/>
            <a:chExt cx="1360" cy="1356"/>
          </a:xfrm>
        </p:grpSpPr>
        <p:grpSp>
          <p:nvGrpSpPr>
            <p:cNvPr id="5" name="Group 18"/>
            <p:cNvGrpSpPr>
              <a:grpSpLocks/>
            </p:cNvGrpSpPr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5140" name="Oval 19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1" name="Oval 20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434343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2" name="Oval 21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3" name="Oval 22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4" name="Oval 23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" name="Oval 24"/>
            <p:cNvSpPr>
              <a:spLocks noChangeArrowheads="1"/>
            </p:cNvSpPr>
            <p:nvPr/>
          </p:nvSpPr>
          <p:spPr bwMode="gray">
            <a:xfrm>
              <a:off x="2322" y="846"/>
              <a:ext cx="1054" cy="105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571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0" y="4797152"/>
            <a:ext cx="1619250" cy="1512888"/>
            <a:chOff x="2161" y="696"/>
            <a:chExt cx="1360" cy="1356"/>
          </a:xfrm>
        </p:grpSpPr>
        <p:grpSp>
          <p:nvGrpSpPr>
            <p:cNvPr id="7" name="Group 31"/>
            <p:cNvGrpSpPr>
              <a:grpSpLocks/>
            </p:cNvGrpSpPr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5133" name="Oval 32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4" name="Oval 33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434343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5" name="Oval 34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6" name="Oval 35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7" name="Oval 36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2" name="Oval 37"/>
            <p:cNvSpPr>
              <a:spLocks noChangeArrowheads="1"/>
            </p:cNvSpPr>
            <p:nvPr/>
          </p:nvSpPr>
          <p:spPr bwMode="gray">
            <a:xfrm>
              <a:off x="2322" y="845"/>
              <a:ext cx="1053" cy="105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571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749273" y="241674"/>
            <a:ext cx="3214710" cy="1167942"/>
          </a:xfrm>
          <a:prstGeom prst="rect">
            <a:avLst/>
          </a:prstGeom>
          <a:noFill/>
          <a:ln>
            <a:noFill/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Цели:</a:t>
            </a:r>
            <a:endParaRPr lang="ru-RU" sz="60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5129" name="Rectangle 32"/>
          <p:cNvSpPr>
            <a:spLocks noChangeArrowheads="1"/>
          </p:cNvSpPr>
          <p:nvPr/>
        </p:nvSpPr>
        <p:spPr bwMode="invGray">
          <a:xfrm>
            <a:off x="395536" y="3409950"/>
            <a:ext cx="1093539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latin typeface="Comic Sans MS" pitchFamily="66" charset="0"/>
              </a:rPr>
              <a:t>2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5130" name="Rectangle 33"/>
          <p:cNvSpPr>
            <a:spLocks noChangeArrowheads="1"/>
          </p:cNvSpPr>
          <p:nvPr/>
        </p:nvSpPr>
        <p:spPr bwMode="invGray">
          <a:xfrm>
            <a:off x="467544" y="5210175"/>
            <a:ext cx="1092969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latin typeface="Comic Sans MS" pitchFamily="66" charset="0"/>
              </a:rPr>
              <a:t>3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32" name="Нижний колонтитул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8" grpId="0" animBg="1"/>
      <p:bldP spid="37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50825" y="188913"/>
            <a:ext cx="6192838" cy="1125537"/>
            <a:chOff x="3969" y="1126"/>
            <a:chExt cx="1502" cy="339"/>
          </a:xfrm>
        </p:grpSpPr>
        <p:sp>
          <p:nvSpPr>
            <p:cNvPr id="3" name="AutoShape 20"/>
            <p:cNvSpPr>
              <a:spLocks noChangeArrowheads="1"/>
            </p:cNvSpPr>
            <p:nvPr/>
          </p:nvSpPr>
          <p:spPr bwMode="gray">
            <a:xfrm>
              <a:off x="3969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" name="AutoShape 21"/>
            <p:cNvSpPr>
              <a:spLocks noChangeArrowheads="1"/>
            </p:cNvSpPr>
            <p:nvPr/>
          </p:nvSpPr>
          <p:spPr bwMode="gray">
            <a:xfrm>
              <a:off x="3984" y="1126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514350" indent="-514350">
                <a:spcBef>
                  <a:spcPct val="20000"/>
                </a:spcBef>
                <a:defRPr/>
              </a:pPr>
              <a:r>
                <a:rPr lang="en-US" sz="4000">
                  <a:latin typeface="Comic Sans MS" pitchFamily="66" charset="0"/>
                </a:rPr>
                <a:t> </a:t>
              </a:r>
              <a:r>
                <a:rPr lang="ru-RU" sz="4000">
                  <a:latin typeface="Comic Sans MS" pitchFamily="66" charset="0"/>
                </a:rPr>
                <a:t>Игры с карандашами</a:t>
              </a:r>
            </a:p>
          </p:txBody>
        </p:sp>
      </p:grpSp>
      <p:sp>
        <p:nvSpPr>
          <p:cNvPr id="20487" name="Rectangle 7"/>
          <p:cNvSpPr>
            <a:spLocks noChangeArrowheads="1"/>
          </p:cNvSpPr>
          <p:nvPr/>
        </p:nvSpPr>
        <p:spPr bwMode="invGray">
          <a:xfrm rot="10800000" flipV="1">
            <a:off x="177800" y="1484313"/>
            <a:ext cx="2881313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000">
                <a:latin typeface="Times New Roman" pitchFamily="18" charset="0"/>
              </a:rPr>
              <a:t>Берем карандашик и согреваем ручки. </a:t>
            </a:r>
          </a:p>
          <a:p>
            <a:pPr algn="l"/>
            <a:r>
              <a:rPr lang="ru-RU" sz="2000">
                <a:latin typeface="Times New Roman" pitchFamily="18" charset="0"/>
              </a:rPr>
              <a:t>В ладошках перекатываем карандаш и произносим стихи:</a:t>
            </a:r>
            <a:endParaRPr lang="ru-RU" sz="2000" b="1">
              <a:latin typeface="Times New Roman" pitchFamily="18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invGray">
          <a:xfrm>
            <a:off x="0" y="3429000"/>
            <a:ext cx="3090863" cy="1465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b="1"/>
              <a:t>Карандаш в руках катаем</a:t>
            </a:r>
            <a:br>
              <a:rPr lang="ru-RU" b="1"/>
            </a:br>
            <a:r>
              <a:rPr lang="ru-RU" b="1"/>
              <a:t>И ладошки согреваем.</a:t>
            </a:r>
            <a:br>
              <a:rPr lang="ru-RU" b="1"/>
            </a:br>
            <a:r>
              <a:rPr lang="ru-RU" b="1"/>
              <a:t>Очень быстро мы катаем</a:t>
            </a:r>
            <a:br>
              <a:rPr lang="ru-RU" b="1"/>
            </a:br>
            <a:r>
              <a:rPr lang="ru-RU" b="1"/>
              <a:t>Никогда не замерзаем.</a:t>
            </a:r>
            <a:br>
              <a:rPr lang="ru-RU" b="1"/>
            </a:br>
            <a:endParaRPr lang="ru-RU" b="1"/>
          </a:p>
        </p:txBody>
      </p:sp>
      <p:pic>
        <p:nvPicPr>
          <p:cNvPr id="1026" name="Picture 2" descr="C:\Documents and Settings\Admin\Мои документы\дет сад 005.0-00-11.594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988840"/>
            <a:ext cx="4848200" cy="4032448"/>
          </a:xfrm>
          <a:prstGeom prst="rect">
            <a:avLst/>
          </a:prstGeom>
          <a:noFill/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79388" y="188913"/>
            <a:ext cx="6264275" cy="1143000"/>
            <a:chOff x="555" y="1126"/>
            <a:chExt cx="1502" cy="339"/>
          </a:xfrm>
        </p:grpSpPr>
        <p:sp>
          <p:nvSpPr>
            <p:cNvPr id="6" name="AutoShape 24"/>
            <p:cNvSpPr>
              <a:spLocks noChangeArrowheads="1"/>
            </p:cNvSpPr>
            <p:nvPr/>
          </p:nvSpPr>
          <p:spPr bwMode="gray">
            <a:xfrm>
              <a:off x="555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AutoShape 25"/>
            <p:cNvSpPr>
              <a:spLocks noChangeArrowheads="1"/>
            </p:cNvSpPr>
            <p:nvPr/>
          </p:nvSpPr>
          <p:spPr bwMode="gray">
            <a:xfrm>
              <a:off x="574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sz="2800" b="1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endParaRPr>
            </a:p>
            <a:p>
              <a:pPr>
                <a:defRPr/>
              </a:pPr>
              <a:r>
                <a:rPr lang="ru-RU" sz="28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</a:rPr>
                <a:t>Игры со счётными палочками.</a:t>
              </a:r>
            </a:p>
            <a:p>
              <a:pPr>
                <a:defRPr/>
              </a:pPr>
              <a:r>
                <a:rPr lang="ru-RU" sz="3000">
                  <a:latin typeface="Comic Sans MS" pitchFamily="66" charset="0"/>
                </a:rPr>
                <a:t> </a:t>
              </a:r>
            </a:p>
          </p:txBody>
        </p:sp>
      </p:grpSp>
      <p:sp>
        <p:nvSpPr>
          <p:cNvPr id="19462" name="Rectangle 6"/>
          <p:cNvSpPr>
            <a:spLocks noChangeArrowheads="1"/>
          </p:cNvSpPr>
          <p:nvPr/>
        </p:nvSpPr>
        <p:spPr bwMode="invGray">
          <a:xfrm>
            <a:off x="0" y="1557338"/>
            <a:ext cx="3744913" cy="5003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 b="1">
                <a:latin typeface="Times New Roman" pitchFamily="18" charset="0"/>
              </a:rPr>
              <a:t>Собираем бревнышки</a:t>
            </a:r>
            <a:r>
              <a:rPr lang="ru-RU" sz="2300">
                <a:latin typeface="Times New Roman" pitchFamily="18" charset="0"/>
              </a:rPr>
              <a:t>.</a:t>
            </a:r>
            <a:br>
              <a:rPr lang="ru-RU" sz="2300">
                <a:latin typeface="Times New Roman" pitchFamily="18" charset="0"/>
              </a:rPr>
            </a:br>
            <a:r>
              <a:rPr lang="ru-RU" sz="2300">
                <a:latin typeface="Times New Roman" pitchFamily="18" charset="0"/>
              </a:rPr>
              <a:t>Ребенок должен поднять со стола палочку большим пальцем и мизинцем. Выполняем одной рукой, потом другой рукой и двумя руками одновременно.</a:t>
            </a:r>
            <a:br>
              <a:rPr lang="ru-RU" sz="2300">
                <a:latin typeface="Times New Roman" pitchFamily="18" charset="0"/>
              </a:rPr>
            </a:br>
            <a:r>
              <a:rPr lang="ru-RU" sz="2300">
                <a:latin typeface="Times New Roman" pitchFamily="18" charset="0"/>
              </a:rPr>
              <a:t>Загружаем бревнышки в грузовик.</a:t>
            </a:r>
            <a:br>
              <a:rPr lang="ru-RU" sz="2300">
                <a:latin typeface="Times New Roman" pitchFamily="18" charset="0"/>
              </a:rPr>
            </a:br>
            <a:r>
              <a:rPr lang="ru-RU" sz="2300" b="1">
                <a:latin typeface="Times New Roman" pitchFamily="18" charset="0"/>
              </a:rPr>
              <a:t>Братья помогают папе</a:t>
            </a:r>
            <a:br>
              <a:rPr lang="ru-RU" sz="2300" b="1">
                <a:latin typeface="Times New Roman" pitchFamily="18" charset="0"/>
              </a:rPr>
            </a:br>
            <a:r>
              <a:rPr lang="ru-RU" sz="2300" b="1">
                <a:latin typeface="Times New Roman" pitchFamily="18" charset="0"/>
              </a:rPr>
              <a:t>старший пальчик и меньшой</a:t>
            </a:r>
            <a:br>
              <a:rPr lang="ru-RU" sz="2300" b="1">
                <a:latin typeface="Times New Roman" pitchFamily="18" charset="0"/>
              </a:rPr>
            </a:br>
            <a:r>
              <a:rPr lang="ru-RU" sz="2300" b="1">
                <a:latin typeface="Times New Roman" pitchFamily="18" charset="0"/>
              </a:rPr>
              <a:t>подымают груз большой.</a:t>
            </a:r>
            <a:br>
              <a:rPr lang="ru-RU" sz="2300" b="1">
                <a:latin typeface="Times New Roman" pitchFamily="18" charset="0"/>
              </a:rPr>
            </a:br>
            <a:endParaRPr lang="ru-RU" sz="2300" b="1">
              <a:latin typeface="Times New Roman" pitchFamily="18" charset="0"/>
            </a:endParaRPr>
          </a:p>
        </p:txBody>
      </p:sp>
      <p:pic>
        <p:nvPicPr>
          <p:cNvPr id="2050" name="Picture 2" descr="C:\Documents and Settings\Admin\Мои документы\дет сад 007.0-00-55.160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916832"/>
            <a:ext cx="4392488" cy="4355976"/>
          </a:xfrm>
          <a:prstGeom prst="rect">
            <a:avLst/>
          </a:prstGeom>
          <a:noFill/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79388" y="188913"/>
            <a:ext cx="5834062" cy="863600"/>
            <a:chOff x="2251" y="1126"/>
            <a:chExt cx="1501" cy="339"/>
          </a:xfrm>
        </p:grpSpPr>
        <p:sp>
          <p:nvSpPr>
            <p:cNvPr id="9" name="AutoShape 16"/>
            <p:cNvSpPr>
              <a:spLocks noChangeArrowheads="1"/>
            </p:cNvSpPr>
            <p:nvPr/>
          </p:nvSpPr>
          <p:spPr bwMode="gray">
            <a:xfrm>
              <a:off x="2251" y="1126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AutoShape 17"/>
            <p:cNvSpPr>
              <a:spLocks noChangeArrowheads="1"/>
            </p:cNvSpPr>
            <p:nvPr/>
          </p:nvSpPr>
          <p:spPr bwMode="gray">
            <a:xfrm>
              <a:off x="2269" y="1145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457200" indent="-457200">
                <a:spcBef>
                  <a:spcPct val="20000"/>
                </a:spcBef>
                <a:defRPr/>
              </a:pPr>
              <a:r>
                <a:rPr lang="ru-RU" sz="28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</a:rPr>
                <a:t>Игры с прищепками</a:t>
              </a:r>
            </a:p>
          </p:txBody>
        </p:sp>
      </p:grpSp>
      <p:sp>
        <p:nvSpPr>
          <p:cNvPr id="7172" name="Rectangle 8"/>
          <p:cNvSpPr>
            <a:spLocks noChangeArrowheads="1"/>
          </p:cNvSpPr>
          <p:nvPr/>
        </p:nvSpPr>
        <p:spPr bwMode="invGray">
          <a:xfrm>
            <a:off x="6732588" y="3429000"/>
            <a:ext cx="2232025" cy="2225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Раз, два, три, </a:t>
            </a:r>
          </a:p>
          <a:p>
            <a:r>
              <a:rPr lang="ru-RU" sz="2000" b="1">
                <a:latin typeface="Times New Roman" pitchFamily="18" charset="0"/>
              </a:rPr>
              <a:t>четыре, пять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вышли пальчики гулять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и с прищепками играть.</a:t>
            </a:r>
            <a:br>
              <a:rPr lang="ru-RU" sz="2000" b="1">
                <a:latin typeface="Times New Roman" pitchFamily="18" charset="0"/>
              </a:rPr>
            </a:br>
            <a:endParaRPr lang="ru-RU" sz="2000" b="1">
              <a:latin typeface="Times New Roman" pitchFamily="18" charset="0"/>
            </a:endParaRPr>
          </a:p>
        </p:txBody>
      </p:sp>
      <p:sp>
        <p:nvSpPr>
          <p:cNvPr id="7173" name="Rectangle 9"/>
          <p:cNvSpPr>
            <a:spLocks noChangeArrowheads="1"/>
          </p:cNvSpPr>
          <p:nvPr/>
        </p:nvSpPr>
        <p:spPr bwMode="invGray">
          <a:xfrm>
            <a:off x="179388" y="1125538"/>
            <a:ext cx="8713787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latin typeface="Times New Roman" pitchFamily="18" charset="0"/>
              </a:rPr>
              <a:t>Веселые пальчики</a:t>
            </a:r>
            <a:r>
              <a:rPr lang="ru-RU" sz="2000" dirty="0">
                <a:latin typeface="Times New Roman" pitchFamily="18" charset="0"/>
              </a:rPr>
              <a:t>.</a:t>
            </a:r>
            <a:br>
              <a:rPr lang="ru-RU" sz="2000" dirty="0">
                <a:latin typeface="Times New Roman" pitchFamily="18" charset="0"/>
              </a:rPr>
            </a:br>
            <a:r>
              <a:rPr lang="ru-RU" sz="2000" dirty="0">
                <a:latin typeface="Times New Roman" pitchFamily="18" charset="0"/>
              </a:rPr>
              <a:t>Ребенок должен надеть прищепки на пальцы, подержать их несколько секунд, снять, затем надеть прищепки на другую руку.</a:t>
            </a:r>
          </a:p>
        </p:txBody>
      </p:sp>
      <p:pic>
        <p:nvPicPr>
          <p:cNvPr id="3074" name="Picture 2" descr="C:\Documents and Settings\Admin\Мои документы\дет сад 006.0-00-31.97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04864"/>
            <a:ext cx="6264696" cy="4653136"/>
          </a:xfrm>
          <a:prstGeom prst="rect">
            <a:avLst/>
          </a:prstGeom>
          <a:noFill/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79388" y="188913"/>
            <a:ext cx="5688012" cy="1095375"/>
            <a:chOff x="3969" y="1126"/>
            <a:chExt cx="1502" cy="339"/>
          </a:xfrm>
        </p:grpSpPr>
        <p:sp>
          <p:nvSpPr>
            <p:cNvPr id="770" name="AutoShape 20"/>
            <p:cNvSpPr>
              <a:spLocks noChangeArrowheads="1"/>
            </p:cNvSpPr>
            <p:nvPr/>
          </p:nvSpPr>
          <p:spPr bwMode="gray">
            <a:xfrm>
              <a:off x="3969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1" name="AutoShape 21"/>
            <p:cNvSpPr>
              <a:spLocks noChangeArrowheads="1"/>
            </p:cNvSpPr>
            <p:nvPr/>
          </p:nvSpPr>
          <p:spPr bwMode="gray">
            <a:xfrm>
              <a:off x="3988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ru-RU" sz="3200">
                  <a:latin typeface="Comic Sans MS" pitchFamily="66" charset="0"/>
                </a:rPr>
                <a:t>Игры со скрепками</a:t>
              </a:r>
            </a:p>
          </p:txBody>
        </p:sp>
      </p:grpSp>
      <p:sp>
        <p:nvSpPr>
          <p:cNvPr id="8195" name="Rectangle 8"/>
          <p:cNvSpPr>
            <a:spLocks noChangeArrowheads="1"/>
          </p:cNvSpPr>
          <p:nvPr/>
        </p:nvSpPr>
        <p:spPr bwMode="invGray">
          <a:xfrm>
            <a:off x="250825" y="1341438"/>
            <a:ext cx="85693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</a:rPr>
              <a:t>Выполняется в виде эстафеты, каждому ребенку даем несколько скрепок трех цветов.</a:t>
            </a:r>
          </a:p>
        </p:txBody>
      </p:sp>
      <p:sp>
        <p:nvSpPr>
          <p:cNvPr id="8196" name="Rectangle 9"/>
          <p:cNvSpPr>
            <a:spLocks noChangeArrowheads="1"/>
          </p:cNvSpPr>
          <p:nvPr/>
        </p:nvSpPr>
        <p:spPr bwMode="invGray">
          <a:xfrm>
            <a:off x="6372225" y="2708275"/>
            <a:ext cx="2525713" cy="2835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Мы сейчас будем собирать цепочки, но будьте внимательны, в цепочке не должно быть две одинаковые  скрепки вместе одного цвета.</a:t>
            </a:r>
          </a:p>
        </p:txBody>
      </p:sp>
      <p:pic>
        <p:nvPicPr>
          <p:cNvPr id="4098" name="Picture 2" descr="C:\Documents and Settings\Admin\Рабочий стол\дет сад 003.0-00-03.954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86000"/>
            <a:ext cx="5976664" cy="4572000"/>
          </a:xfrm>
          <a:prstGeom prst="rect">
            <a:avLst/>
          </a:prstGeom>
          <a:noFill/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ет сад 003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28700" y="1746250"/>
            <a:ext cx="6096000" cy="45720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6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3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205038"/>
            <a:ext cx="4464050" cy="4032250"/>
          </a:xfrm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395288" y="260350"/>
            <a:ext cx="4897437" cy="1512888"/>
            <a:chOff x="2251" y="1126"/>
            <a:chExt cx="1501" cy="339"/>
          </a:xfrm>
        </p:grpSpPr>
        <p:sp>
          <p:nvSpPr>
            <p:cNvPr id="759" name="AutoShape 16"/>
            <p:cNvSpPr>
              <a:spLocks noChangeArrowheads="1"/>
            </p:cNvSpPr>
            <p:nvPr/>
          </p:nvSpPr>
          <p:spPr bwMode="gray">
            <a:xfrm>
              <a:off x="2251" y="1126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0" name="AutoShape 17"/>
            <p:cNvSpPr>
              <a:spLocks noChangeArrowheads="1"/>
            </p:cNvSpPr>
            <p:nvPr/>
          </p:nvSpPr>
          <p:spPr bwMode="gray">
            <a:xfrm>
              <a:off x="2269" y="1145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rgbClr val="FCFCFC"/>
                </a:gs>
                <a:gs pos="100000">
                  <a:schemeClr val="hlink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r>
                <a:rPr lang="ru-RU" sz="3600" b="1">
                  <a:solidFill>
                    <a:schemeClr val="tx2"/>
                  </a:solidFill>
                  <a:latin typeface="Comic Sans MS" pitchFamily="66" charset="0"/>
                </a:rPr>
                <a:t>Картины из скрепок</a:t>
              </a:r>
              <a:br>
                <a:rPr lang="ru-RU" sz="3600" b="1">
                  <a:solidFill>
                    <a:schemeClr val="tx2"/>
                  </a:solidFill>
                  <a:latin typeface="Comic Sans MS" pitchFamily="66" charset="0"/>
                </a:rPr>
              </a:br>
              <a:r>
                <a:rPr lang="ru-RU" sz="3600" b="1">
                  <a:solidFill>
                    <a:schemeClr val="tx2"/>
                  </a:solidFill>
                  <a:latin typeface="Comic Sans MS" pitchFamily="66" charset="0"/>
                </a:rPr>
                <a:t>«Павлин»</a:t>
              </a:r>
            </a:p>
          </p:txBody>
        </p:sp>
      </p:grp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88</TotalTime>
  <Words>251</Words>
  <Application>Microsoft Office PowerPoint</Application>
  <PresentationFormat>Экран (4:3)</PresentationFormat>
  <Paragraphs>67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Формирование кинестетических ощущений и тонкой моторики рук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«Пальма»</vt:lpstr>
      <vt:lpstr>«Крокодил»</vt:lpstr>
      <vt:lpstr>Ребенку надо передвигать бусины деля слова на слоги, один слог, одна бусина.</vt:lpstr>
      <vt:lpstr>Ребенок должен намотать веревочку на карандаш при этом карандаш не крутится, а веревочка наматывается</vt:lpstr>
      <vt:lpstr>Самомассаж с речевым сопровождением.</vt:lpstr>
      <vt:lpstr>Раз, два, три, четыре, пять пальчики хотят играть. Мы колечко взяли и на пальчик одеваем раз-пальчик большой он красивый такой. Два - пальчик указательный очень обаятельный. Три - пальчик средний он совсем не вредный. Четыре - безымянный пальчик очень славный. Пять - мизинчик маленький счастливчик.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кинестетических ощущений и тонкой моторики рук</dc:title>
  <dc:creator>Admin</dc:creator>
  <cp:lastModifiedBy>Демонстрационная версия</cp:lastModifiedBy>
  <cp:revision>14</cp:revision>
  <dcterms:created xsi:type="dcterms:W3CDTF">2011-10-23T12:37:34Z</dcterms:created>
  <dcterms:modified xsi:type="dcterms:W3CDTF">2012-03-23T11:11:32Z</dcterms:modified>
</cp:coreProperties>
</file>